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5" r:id="rId5"/>
    <p:sldId id="267" r:id="rId6"/>
    <p:sldId id="268" r:id="rId7"/>
    <p:sldId id="282" r:id="rId8"/>
    <p:sldId id="271" r:id="rId9"/>
    <p:sldId id="269" r:id="rId10"/>
    <p:sldId id="272" r:id="rId11"/>
    <p:sldId id="273" r:id="rId12"/>
    <p:sldId id="281" r:id="rId13"/>
    <p:sldId id="278" r:id="rId14"/>
    <p:sldId id="280" r:id="rId15"/>
    <p:sldId id="263" r:id="rId16"/>
    <p:sldId id="261" r:id="rId1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928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yu.telepenko@usif.ua" TargetMode="External"/><Relationship Id="rId2" Type="http://schemas.openxmlformats.org/officeDocument/2006/relationships/hyperlink" Target="mailto:vpu-34@ukr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usif.ua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sif.ua/project/19" TargetMode="External"/><Relationship Id="rId2" Type="http://schemas.openxmlformats.org/officeDocument/2006/relationships/hyperlink" Target="http://www.stryi-mkvpu34.edukit.lviv.ua/proyekt_eu4skil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4335468" cy="28755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000" dirty="0"/>
              <a:t>Проєкт: Модернізація інфраструктури системи професійно-технічної освіти </a:t>
            </a:r>
            <a:br>
              <a:rPr lang="en-US" sz="3000" dirty="0"/>
            </a:br>
            <a:r>
              <a:rPr lang="uk-UA" sz="3000" dirty="0"/>
              <a:t>в Україні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21089F-975B-451E-8298-CF8D645F2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2883622"/>
            <a:ext cx="3280613" cy="136145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A21ECC5-16FD-49E9-BFDB-75D6D1164D90}"/>
              </a:ext>
            </a:extLst>
          </p:cNvPr>
          <p:cNvSpPr txBox="1">
            <a:spLocks/>
          </p:cNvSpPr>
          <p:nvPr/>
        </p:nvSpPr>
        <p:spPr>
          <a:xfrm>
            <a:off x="914400" y="5456583"/>
            <a:ext cx="4928135" cy="1010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державний навчальний заклад «Вище професійне училище № 34 м. Стрий»</a:t>
            </a:r>
          </a:p>
        </p:txBody>
      </p:sp>
    </p:spTree>
    <p:extLst>
      <p:ext uri="{BB962C8B-B14F-4D97-AF65-F5344CB8AC3E}">
        <p14:creationId xmlns:p14="http://schemas.microsoft.com/office/powerpoint/2010/main" val="179823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4688264"/>
          </a:xfrm>
        </p:spPr>
        <p:txBody>
          <a:bodyPr anchor="ctr">
            <a:normAutofit/>
          </a:bodyPr>
          <a:lstStyle/>
          <a:p>
            <a:r>
              <a:rPr lang="uk-UA" dirty="0"/>
              <a:t>Механізм розгляду скарг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662513-6F6F-4277-B482-90CA510D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876" y="1090368"/>
            <a:ext cx="5631816" cy="38869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ВІДПОВІДАЛЬНА ОСОБА: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Ясінська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Світлана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Ярославівна</a:t>
            </a:r>
            <a:r>
              <a:rPr lang="ru-RU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юрист ВПУ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00050" lvl="1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ел. адреса: 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vpu-34@ukr.net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00050" lvl="1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телефон: +380676856933</a:t>
            </a:r>
          </a:p>
          <a:p>
            <a:pPr marL="400050" lvl="1" indent="0">
              <a:buNone/>
            </a:pPr>
            <a:r>
              <a:rPr lang="uk-UA" sz="18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пошт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адреса: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82400,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Львівська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область,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м.Стрий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вул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Гайдамацька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15</a:t>
            </a:r>
            <a:endParaRPr lang="uk-UA" sz="18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УФСІ: +380964465664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або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>
                <a:latin typeface="+mj-lt"/>
                <a:ea typeface="+mj-ea"/>
                <a:cs typeface="+mj-cs"/>
                <a:hlinkClick r:id="rId3"/>
              </a:rPr>
              <a:t>yu.telepenko@usif.ua</a:t>
            </a:r>
            <a:r>
              <a:rPr lang="uk-UA" dirty="0">
                <a:latin typeface="+mj-lt"/>
                <a:ea typeface="+mj-ea"/>
                <a:cs typeface="+mj-cs"/>
              </a:rPr>
              <a:t>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або</a:t>
            </a:r>
            <a:r>
              <a:rPr lang="ru-RU" dirty="0">
                <a:latin typeface="+mj-lt"/>
                <a:ea typeface="+mj-ea"/>
                <a:cs typeface="+mj-cs"/>
              </a:rPr>
              <a:t>   </a:t>
            </a:r>
            <a:r>
              <a:rPr lang="en-US" dirty="0">
                <a:latin typeface="+mj-lt"/>
                <a:ea typeface="+mj-ea"/>
                <a:cs typeface="+mj-cs"/>
                <a:hlinkClick r:id="rId4"/>
              </a:rPr>
              <a:t>https://usif.ua/</a:t>
            </a:r>
            <a:r>
              <a:rPr lang="uk-UA" dirty="0"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latin typeface="+mj-lt"/>
                <a:ea typeface="+mj-ea"/>
                <a:cs typeface="+mj-cs"/>
              </a:rPr>
              <a:t>                    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8DA15F-067B-4BFB-98D3-ACDF6415A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41" y="5821157"/>
            <a:ext cx="9309742" cy="7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uk-UA"/>
              <a:t>Механізм розгляду скарг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662513-6F6F-4277-B482-90CA510D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4857944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Скарги/пропозиції можуть подаватися у зручній формі (усно, письмово), зручним способом (письмо на поштову адресу закладу ПТО, УФСІ, або у скриньку для скарг на об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єкті, телефоном, електронним листом на ел. адресу або на сайті УФСІ).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Термін розгляду та надання відповіді – 15 днів.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Реєстрація скарг здійснюється на 3-х рівнях: у закладі ПТО, керівником групи впровадження Проєкту у регіоні та на центральному рівні УФСІ.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Відповіді на всі скарги надаються за підписом керівника УФСІ.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МРС не перешкоджає доступу до адміністративних або судових засобів вирішення скарг.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4AFF3-0628-4A53-823D-2A5DF66B7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86" y="5684715"/>
            <a:ext cx="923014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1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C0033-121F-49F0-AA80-89B6B37F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046254" cy="5238870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План </a:t>
            </a:r>
            <a:br>
              <a:rPr lang="ru-RU" sz="3200" dirty="0"/>
            </a:br>
            <a:r>
              <a:rPr lang="ru-RU" sz="3200" dirty="0"/>
              <a:t>взаємодії із зацікавленими сторонами</a:t>
            </a:r>
            <a:endParaRPr lang="uk-UA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35E7A3-3729-496F-A5D2-8FE9A035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8" y="609601"/>
            <a:ext cx="5787305" cy="4961639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ПВЗС розроблено з метою належного планування та здійснення ефективної комунікації із зацікавленими сторонами (ЗС).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Основні методи взаємодії із ЗС: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Проведення громадських консультацій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Розкриття інформації про хід реалізації проєкту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Розміщення документів в рамках реалізації проєкту на сайтах закладу, УФСІ, місцевих органів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Проведення опитувань педагогічно-адміністративного складу, учнів та їх батьків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Нормативно-правові засади: Конституція України, Закон України «Про звернення громадян», Закон України «Про доступ до публічної інформації», постанова КМУ «Про забезпечення участі громадськості у формуванні та реалізації державної політики» та соціально-екологічні стандарти Світового банку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1DCD017-196A-4E4E-9EA7-EF0159D4D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8" y="5848470"/>
            <a:ext cx="9385159" cy="7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49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191383"/>
          </a:xfrm>
        </p:spPr>
        <p:txBody>
          <a:bodyPr anchor="ctr">
            <a:normAutofit/>
          </a:bodyPr>
          <a:lstStyle/>
          <a:p>
            <a:r>
              <a:rPr lang="uk-UA" sz="3300" dirty="0"/>
              <a:t>Перелік основних зацікавлених сторін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662513-6F6F-4277-B482-90CA510D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1"/>
            <a:ext cx="5424112" cy="519138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Сторони, на які впливатиме Проєкт: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ВПУ, зокрема педагогічно-адміністративний персонал, учні та їх батьки;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Потенційні учні закладу та їх батьки;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Потенційні роботодавці випускників закладу;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Місцеві громади;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Мешканці житлової забудови, що знаходиться поруч/неподалік об’єкта;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Власники, працівники та відвідувачі комерційних та інших нежитлових об’єктів, що знаходяться поруч/неподалік об’єкта;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Місцеві асоціації роботодавців;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Місцеві громадські організації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Інші зацікавлені сторони: МОН, ЄС,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KfW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УФСІ, інші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CC9544-C970-4687-9E44-BDB06DEE4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06" y="5800983"/>
            <a:ext cx="9281463" cy="7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uk-UA" dirty="0"/>
              <a:t>Корисні посилання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662513-6F6F-4277-B482-90CA510D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036" y="967210"/>
            <a:ext cx="5424112" cy="35827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Сайт закладу: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+mj-lt"/>
                <a:ea typeface="+mj-ea"/>
                <a:cs typeface="+mj-cs"/>
                <a:hlinkClick r:id="rId2"/>
              </a:rPr>
              <a:t>http://www.stryi-mkvpu34.edukit.lviv.ua/proyekt_eu4skills/</a:t>
            </a:r>
            <a:r>
              <a:rPr lang="en-GB" dirty="0">
                <a:latin typeface="+mj-lt"/>
                <a:ea typeface="+mj-ea"/>
                <a:cs typeface="+mj-cs"/>
              </a:rPr>
              <a:t> </a:t>
            </a:r>
            <a:r>
              <a:rPr lang="uk-UA" dirty="0"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Сайт УФСІ: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+mj-lt"/>
                <a:ea typeface="+mj-ea"/>
                <a:cs typeface="+mj-cs"/>
                <a:hlinkClick r:id="rId3"/>
              </a:rPr>
              <a:t>https://usif.ua/project/19</a:t>
            </a:r>
            <a:r>
              <a:rPr lang="uk-UA" dirty="0"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uk-UA" sz="1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Ознайомлення із Планом взаємодії із зацікавленими сторонами: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latin typeface="+mj-lt"/>
                <a:ea typeface="+mj-ea"/>
                <a:cs typeface="+mj-cs"/>
                <a:hlinkClick r:id="rId2"/>
              </a:rPr>
              <a:t>http://www.stryi-mkvpu34.edukit.lviv.ua/proyekt_eu4skills/</a:t>
            </a:r>
            <a:r>
              <a:rPr lang="en-GB" dirty="0">
                <a:latin typeface="+mj-lt"/>
                <a:ea typeface="+mj-ea"/>
                <a:cs typeface="+mj-cs"/>
              </a:rPr>
              <a:t> </a:t>
            </a:r>
            <a:endParaRPr lang="uk-UA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001B6-9EFA-4D06-A009-519BDBE11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38" y="5848470"/>
            <a:ext cx="9224902" cy="7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7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9E3493-24BD-FC4A-9465-17B541A10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438" y="2520408"/>
            <a:ext cx="5444673" cy="109728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uk-UA" sz="3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Питання та відповіді</a:t>
            </a:r>
            <a:endParaRPr lang="ru-RU" sz="30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F4D7C-24E8-43E5-B133-04A64EEC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1609725"/>
            <a:ext cx="3028950" cy="30289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035F58-A6C7-47BA-B870-9893222E4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54" y="5784224"/>
            <a:ext cx="922404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4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997" y="308748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Дякуємо за увагу</a:t>
            </a:r>
            <a:r>
              <a:rPr lang="uk-UA" sz="4800" dirty="0"/>
              <a:t>!</a:t>
            </a:r>
            <a:endParaRPr lang="en-US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C197D0-8BEE-4ABB-B731-188CB777D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5" y="5924441"/>
            <a:ext cx="922404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uk-UA" dirty="0"/>
              <a:t>Загальна інформація про Проєкт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662513-6F6F-4277-B482-90CA510D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497204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ДОНОР – Європейський Союз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Бенефіціар: Міністерство освіти і науки України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Виконавець: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Німецький банк розвитку KfW через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Український фонд соціальних інвестицій (УФСІ)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Реципієнт: заклади професійно-технічної освіти (ПТО)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Загальний бюджет – 19,4 млн. євро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Регіони впровадження: Запорізька, Вінницька, Миколаївська, Полтавська, Чернівецька, Львівська, Рівненська області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Мета Проєкту: створення сучасної інфраструктури ПТО, що сприяє підвищенню привабливості серед учнів здобуття освіти у закладах ПТО та створює основу для ефективної освіти, що орієнтована на отримання навичок у професіях, які затребувані на українському ринку праці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543218-D9A3-4024-A854-5DAAFA4DF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34" y="5880901"/>
            <a:ext cx="9483825" cy="7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1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051386" cy="54317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000" dirty="0"/>
              <a:t>Субпроєкт з модернізації інфраструктури ДНЗ «Вище професійне училище № 34 м. Стрий»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662513-6F6F-4277-B482-90CA510D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1"/>
            <a:ext cx="5424112" cy="5133974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 липні 2021 року підписано Меморандум про співпрацю між УФСІ, Львівською ОДА та ДНЗ «Вище професійне училище № 34 м. Стрий» щодо модернізації інфраструктури та закупівлі обладнання на суму 900 тис. євро.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Роботи з ремонту приміщень навчально-виробничих майстерень ДНЗ «ВПУ № 34 м. Стрий» за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адресою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м.Стрий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вул. Гайдамацька, 15: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утеплення фасаду будівлі;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заміна вікон з влаштуванням внутрішніх та зовнішніх відкосів;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перепланування приміщень першого поверху та внутрішнє оздоблення для влаштування майстерень за професіями: «Слюсар з ремонту колісних транспортних засобів та майстерні з діагностики та налагодження електричного та електронного устаткування автомобільних засобів»; «Зварник» з заміною інженерних мереж (вентиляція, водопостачання та водовідведення, електропостачання).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Облаштування обладнанням навчальних лабораторій за переліченими вище професіями.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EE72AC-A8A3-468E-8B96-5182AA17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334" y="5877751"/>
            <a:ext cx="9565105" cy="7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4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059" y="156345"/>
            <a:ext cx="8788445" cy="710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accent2">
                    <a:lumMod val="75000"/>
                  </a:schemeClr>
                </a:solidFill>
              </a:rPr>
              <a:t>ДНЗ «Вище професійне училище № 34 м. </a:t>
            </a:r>
            <a:r>
              <a:rPr lang="ru-RU" sz="3100" dirty="0" err="1">
                <a:solidFill>
                  <a:schemeClr val="accent2">
                    <a:lumMod val="75000"/>
                  </a:schemeClr>
                </a:solidFill>
              </a:rPr>
              <a:t>Стрий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uk-U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F1A354-3AFB-411F-8CCB-22BDCB726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14" y="5982732"/>
            <a:ext cx="9620322" cy="743776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B5178045-F20C-499B-8E2A-DF9A823FAEDD}"/>
              </a:ext>
            </a:extLst>
          </p:cNvPr>
          <p:cNvSpPr txBox="1"/>
          <p:nvPr/>
        </p:nvSpPr>
        <p:spPr>
          <a:xfrm>
            <a:off x="763059" y="1323364"/>
            <a:ext cx="2812348" cy="37969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1. Навчально-адміністративний корпус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 Навчально-виробничі майстерні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3. Спортивний та актовий зал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4. Навчально-виробничі майстерні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5. Гуртожиток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Загальна площа будівлі, що реконструюється - Навчально-виробничі майстерні (2 поверхи):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 =  1571 </a:t>
            </a:r>
            <a:r>
              <a:rPr kumimoji="0" lang="uk-UA" sz="1400" b="0" i="0" u="none" strike="noStrike" kern="1200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м2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9CC6E7-41B9-4EDD-86E2-FA781CC9E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506" y="867237"/>
            <a:ext cx="4925995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2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uk-UA" dirty="0"/>
              <a:t>Правове та нормативне регулювання Проєкту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662513-6F6F-4277-B482-90CA510D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44005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Чинне законодавство України та положення соціально-екологічних стандартів Світового банку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Оцінка екологічних та соціальних впливів (ОЕСВ) та План екологічного та соціального менеджменту (ПЕСМ)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План взаємодії із зацікавленими сторонами (ПВЗС) та Механізм розгляду скарг (МРС)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B89EFF-3B88-4312-B469-52AE198F2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4" y="5884838"/>
            <a:ext cx="9382225" cy="7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7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85" y="609602"/>
            <a:ext cx="2938468" cy="5431762"/>
          </a:xfrm>
        </p:spPr>
        <p:txBody>
          <a:bodyPr anchor="ctr">
            <a:normAutofit/>
          </a:bodyPr>
          <a:lstStyle/>
          <a:p>
            <a:r>
              <a:rPr lang="uk-UA" dirty="0"/>
              <a:t>Скринінг потенційних негативних соціальних та екологічних впливів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662513-6F6F-4277-B482-90CA510D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51206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1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06 вересня 2021 року проведено обстеження наступних приміщень ВПУ на предмет наявності матеріалів, що містять азбест: механічна майстерня, майстерня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електрогазозварювальників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, коридори, санвузли, підсобні приміщення. За результатами обстеження відібрано один зразок матеріалу, що має ознаки вмісту волокон азбесту – ізоляційний шнур з вентиляційного каналу в майстерні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електрогазозварювальників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. В результаті дослідження, проведеного в лабораторії Харківського національного університету міського господарства імені О. М. Бекетова, виявлено, що відібраний зразок містить азбест. Рекомендації щодо поводження із АВМ буде включено до Оцінки екологічного та соціального впливу.</a:t>
            </a:r>
          </a:p>
          <a:p>
            <a:pPr lvl="1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25 серпня 2021 року проведено скринінг потенційних негативних соціальних та екологічних впливів. За результатами скринінгу виявлено наступні впливи.</a:t>
            </a:r>
          </a:p>
          <a:p>
            <a:pPr lvl="1"/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7BDE11-21A8-405D-8692-C20C81CE4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9" y="5873461"/>
            <a:ext cx="962032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5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85" y="609602"/>
            <a:ext cx="2938468" cy="5431762"/>
          </a:xfrm>
        </p:spPr>
        <p:txBody>
          <a:bodyPr anchor="ctr">
            <a:normAutofit/>
          </a:bodyPr>
          <a:lstStyle/>
          <a:p>
            <a:r>
              <a:rPr lang="uk-UA" dirty="0"/>
              <a:t>Потенційний негативний соціальний та екологічний вплив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662513-6F6F-4277-B482-90CA510D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512063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Незручності та порушення комфорту для педагогів, персоналу та учнів, у т.ч. у зв’язку із змінами у навчальному процесі або проведенням занять в інших приміщеннях/корпусах,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Виникнення соціальної напруги через брак інформації щодо Проєкту та відсутність загальновідомого та доступного каналу для подання скарг/звернень,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Пил, шум та вібрація, що утворюються у процесі будівництва,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Будівельні відходи,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Небезпечні відходи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(у тому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числі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містять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азбест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Порушення комфорту проживання місцевого населення у зв’язку із проведенням будівельних робіт,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Недотримання вимог охорони та безпеки праці під час проведення будівельних робіт,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Несвоєчасне завершення будівельних робіт </a:t>
            </a:r>
          </a:p>
          <a:p>
            <a:pPr lvl="1"/>
            <a:endParaRPr lang="uk-UA" dirty="0"/>
          </a:p>
          <a:p>
            <a:pPr>
              <a:lnSpc>
                <a:spcPct val="150000"/>
              </a:lnSpc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7BDE11-21A8-405D-8692-C20C81CE4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9" y="5873461"/>
            <a:ext cx="962032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D7080-43B5-41D0-A283-02967EF8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6225"/>
            <a:ext cx="8596668" cy="1320800"/>
          </a:xfrm>
        </p:spPr>
        <p:txBody>
          <a:bodyPr/>
          <a:lstStyle/>
          <a:p>
            <a:r>
              <a:rPr lang="uk-UA" dirty="0"/>
              <a:t>Заходи з пом</a:t>
            </a:r>
            <a:r>
              <a:rPr lang="en-US" dirty="0"/>
              <a:t>’</a:t>
            </a:r>
            <a:r>
              <a:rPr lang="uk-UA" dirty="0"/>
              <a:t>якшення або усунення негативних впливів та ризиків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45F4A5-209E-4CFE-9DB7-152FF79EF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95121"/>
            <a:ext cx="3635586" cy="4526280"/>
          </a:xfrm>
        </p:spPr>
        <p:txBody>
          <a:bodyPr>
            <a:noAutofit/>
          </a:bodyPr>
          <a:lstStyle/>
          <a:p>
            <a:pPr marL="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100">
                <a:solidFill>
                  <a:srgbClr val="236292"/>
                </a:solidFill>
                <a:latin typeface="Trebuchet MS" panose="020B0603020202020204" pitchFamily="34" charset="0"/>
              </a:rPr>
              <a:t>Незручності та порушення комфорту для педагогів, персоналу та учнів, у т.ч. у зв’язку із змінами у навчальному процесі або проведенням занять в інших приміщеннях/корпусах, </a:t>
            </a:r>
          </a:p>
          <a:p>
            <a:pPr fontAlgn="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1100"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100" i="0" u="none" strike="noStrike" kern="1200">
                <a:solidFill>
                  <a:srgbClr val="236292"/>
                </a:solidFill>
                <a:effectLst/>
                <a:latin typeface="Trebuchet MS" panose="020B0603020202020204" pitchFamily="34" charset="0"/>
              </a:rPr>
              <a:t>Виникнення соціальної напруги через брак інформації щодо Проєкту та відсутність загальновідомого та доступного каналу для подання скарг/звернень,</a:t>
            </a: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1100" i="0" u="none" strike="noStrike">
              <a:effectLst/>
              <a:latin typeface="Arial" panose="020B0604020202020204" pitchFamily="34" charset="0"/>
            </a:endParaRPr>
          </a:p>
          <a:p>
            <a:pPr marL="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100">
                <a:solidFill>
                  <a:srgbClr val="236292"/>
                </a:solidFill>
                <a:latin typeface="Trebuchet MS" panose="020B0603020202020204" pitchFamily="34" charset="0"/>
              </a:rPr>
              <a:t>Пил, шум та вібрація, що утворюються у процесі будівництва</a:t>
            </a:r>
          </a:p>
          <a:p>
            <a:pPr marL="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1100">
              <a:latin typeface="Arial" panose="020B0604020202020204" pitchFamily="34" charset="0"/>
            </a:endParaRPr>
          </a:p>
          <a:p>
            <a:pPr marL="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100">
                <a:solidFill>
                  <a:srgbClr val="236292"/>
                </a:solidFill>
                <a:latin typeface="Trebuchet MS" panose="020B0603020202020204" pitchFamily="34" charset="0"/>
              </a:rPr>
              <a:t>Будівельні відходи</a:t>
            </a:r>
          </a:p>
          <a:p>
            <a:pPr marL="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1100">
              <a:solidFill>
                <a:srgbClr val="236292"/>
              </a:solidFill>
              <a:latin typeface="Trebuchet MS" panose="020B0603020202020204" pitchFamily="34" charset="0"/>
            </a:endParaRPr>
          </a:p>
          <a:p>
            <a:pPr marL="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100">
                <a:solidFill>
                  <a:srgbClr val="236292"/>
                </a:solidFill>
                <a:latin typeface="Trebuchet MS" panose="020B0603020202020204" pitchFamily="34" charset="0"/>
              </a:rPr>
              <a:t>Небезпечні відходи (у т.ч. ті, що містять азбест)</a:t>
            </a:r>
          </a:p>
          <a:p>
            <a:pPr marL="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1100"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100" i="0" u="none" strike="noStrike" kern="1200">
                <a:solidFill>
                  <a:srgbClr val="236292"/>
                </a:solidFill>
                <a:effectLst/>
                <a:latin typeface="Trebuchet MS" panose="020B0603020202020204" pitchFamily="34" charset="0"/>
              </a:rPr>
              <a:t>Порушення комфорту проживання місцевого населення у зв’язку із проведенням будівельних робіт</a:t>
            </a:r>
          </a:p>
          <a:p>
            <a:pPr fontAlgn="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1100">
              <a:latin typeface="Arial" panose="020B0604020202020204" pitchFamily="34" charset="0"/>
            </a:endParaRPr>
          </a:p>
          <a:p>
            <a:pPr marL="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1100">
                <a:solidFill>
                  <a:srgbClr val="236292"/>
                </a:solidFill>
                <a:latin typeface="Trebuchet MS" panose="020B0603020202020204" pitchFamily="34" charset="0"/>
              </a:rPr>
              <a:t>Недотримання вимог охорони та безпеки праці під час проведення будівельних робіт,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1100" i="0" u="none" strike="noStrike" kern="1200">
              <a:solidFill>
                <a:srgbClr val="236292"/>
              </a:solidFill>
              <a:effectLst/>
              <a:latin typeface="Trebuchet MS" panose="020B0603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100">
                <a:solidFill>
                  <a:srgbClr val="236292"/>
                </a:solidFill>
                <a:latin typeface="Trebuchet MS" panose="020B0603020202020204" pitchFamily="34" charset="0"/>
              </a:rPr>
              <a:t>Несвоєчасне завершення будівельних робіт</a:t>
            </a:r>
            <a:endParaRPr lang="uk-UA" sz="1100" i="0" u="none" strike="noStrike" kern="1200">
              <a:solidFill>
                <a:srgbClr val="236292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D7B639-729F-4E3A-8BB4-E5D596F53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0040" y="1595121"/>
            <a:ext cx="5852160" cy="4446242"/>
          </a:xfrm>
        </p:spPr>
        <p:txBody>
          <a:bodyPr>
            <a:noAutofit/>
          </a:bodyPr>
          <a:lstStyle/>
          <a:p>
            <a:pPr marL="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950" dirty="0">
                <a:solidFill>
                  <a:srgbClr val="236292"/>
                </a:solidFill>
                <a:latin typeface="Trebuchet MS" panose="020B0603020202020204" pitchFamily="34" charset="0"/>
              </a:rPr>
              <a:t>Забезпечення керівництвом закладу ПТО освітнього процесу таким чином, щоб уникнути додаткових пересувань учнів між корпусами закладу, Підрядником та керівництвом закладу буде дотримано усіх вимог з охорони та безпеки праці, педагогічно-адміністративний персонал та студенти будуть інформовані про відповідні зміни у навчальній програмі,</a:t>
            </a:r>
            <a:endParaRPr lang="uk-UA" sz="950" dirty="0"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950" i="0" u="none" strike="noStrike" kern="1200" dirty="0">
                <a:solidFill>
                  <a:srgbClr val="236292"/>
                </a:solidFill>
                <a:effectLst/>
                <a:latin typeface="Trebuchet MS" panose="020B0603020202020204" pitchFamily="34" charset="0"/>
              </a:rPr>
              <a:t>Оприлюднення інформації про </a:t>
            </a:r>
            <a:r>
              <a:rPr lang="uk-UA" sz="950" i="0" u="none" strike="noStrike" kern="1200" dirty="0" err="1">
                <a:solidFill>
                  <a:srgbClr val="236292"/>
                </a:solidFill>
                <a:effectLst/>
                <a:latin typeface="Trebuchet MS" panose="020B0603020202020204" pitchFamily="34" charset="0"/>
              </a:rPr>
              <a:t>Проєкт</a:t>
            </a:r>
            <a:r>
              <a:rPr lang="uk-UA" sz="950" i="0" u="none" strike="noStrike" kern="1200" dirty="0">
                <a:solidFill>
                  <a:srgbClr val="236292"/>
                </a:solidFill>
                <a:effectLst/>
                <a:latin typeface="Trebuchet MS" panose="020B0603020202020204" pitchFamily="34" charset="0"/>
              </a:rPr>
              <a:t>, проведення зустрічей, консультацій, оприлюднення документів </a:t>
            </a:r>
            <a:r>
              <a:rPr lang="uk-UA" sz="950" i="0" u="none" strike="noStrike" kern="1200" dirty="0" err="1">
                <a:solidFill>
                  <a:srgbClr val="236292"/>
                </a:solidFill>
                <a:effectLst/>
                <a:latin typeface="Trebuchet MS" panose="020B0603020202020204" pitchFamily="34" charset="0"/>
              </a:rPr>
              <a:t>Проєкту</a:t>
            </a:r>
            <a:r>
              <a:rPr lang="uk-UA" sz="950" dirty="0">
                <a:solidFill>
                  <a:srgbClr val="236292"/>
                </a:solidFill>
                <a:latin typeface="Trebuchet MS" panose="020B0603020202020204" pitchFamily="34" charset="0"/>
              </a:rPr>
              <a:t>, буде неухильно дотримано встановленого графіка будівництва, гарантуючи, що будівельні роботи будуть виконуватися тільки в межах будівельного майданчика, канали подання скарг будуть відомі для громадськості, з початком будівництва, на будівельному майданчику буде встановлено скриньку для подання скарг, МРС буде розроблено та впроваджено, організовано процес реєстрації та реагування на скарги</a:t>
            </a:r>
            <a:endParaRPr lang="uk-UA" sz="950" i="0" u="none" strike="noStrike" dirty="0">
              <a:effectLst/>
              <a:latin typeface="Arial" panose="020B0604020202020204" pitchFamily="34" charset="0"/>
            </a:endParaRPr>
          </a:p>
          <a:p>
            <a:pPr marL="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950" dirty="0">
                <a:solidFill>
                  <a:srgbClr val="236292"/>
                </a:solidFill>
                <a:latin typeface="Trebuchet MS" panose="020B0603020202020204" pitchFamily="34" charset="0"/>
              </a:rPr>
              <a:t>Застосування заходів з подавлення пилу, усі роботи проводитимуться у робочі години, проводитимуться заходи з моніторингу та контролю рівня шуму, у разі необхідності встановлення шумозахисних екранів</a:t>
            </a:r>
            <a:endParaRPr lang="uk-UA" sz="950" dirty="0">
              <a:latin typeface="Arial" panose="020B0604020202020204" pitchFamily="34" charset="0"/>
            </a:endParaRPr>
          </a:p>
          <a:p>
            <a:pPr marL="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950" dirty="0">
                <a:solidFill>
                  <a:srgbClr val="236292"/>
                </a:solidFill>
                <a:latin typeface="Trebuchet MS" panose="020B0603020202020204" pitchFamily="34" charset="0"/>
              </a:rPr>
              <a:t>Відходи будуть тимчасово розміщені на території, вивезені та утилізовані спеціалізованими компаніями</a:t>
            </a:r>
            <a:endParaRPr lang="uk-UA" sz="950" dirty="0"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950" i="0" u="none" strike="noStrike" kern="1200" dirty="0">
                <a:solidFill>
                  <a:srgbClr val="236292"/>
                </a:solidFill>
                <a:effectLst/>
                <a:latin typeface="Trebuchet MS" panose="020B0603020202020204" pitchFamily="34" charset="0"/>
              </a:rPr>
              <a:t>Небезпечні відходи будуть поміщені в безпечні контейнери та чітко позначені як небезпечний матеріал з інформацією про склад, властивості та з ними; контейнери з небезпечними матеріалами поміщають у герметичний контейнер для запобігання впливу на навколишнє середовище</a:t>
            </a:r>
            <a:r>
              <a:rPr lang="uk-UA" sz="950" dirty="0">
                <a:solidFill>
                  <a:srgbClr val="236292"/>
                </a:solidFill>
                <a:latin typeface="Trebuchet MS" panose="020B0603020202020204" pitchFamily="34" charset="0"/>
              </a:rPr>
              <a:t>, дотримання вимог УФСІ щодо поводження з АВМ. Використання АВМ заборонено</a:t>
            </a:r>
            <a:endParaRPr lang="uk-UA" sz="950" i="0" u="none" strike="noStrike" kern="1200" dirty="0">
              <a:solidFill>
                <a:srgbClr val="236292"/>
              </a:solidFill>
              <a:effectLst/>
              <a:latin typeface="Trebuchet MS" panose="020B0603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950" dirty="0">
                <a:solidFill>
                  <a:srgbClr val="236292"/>
                </a:solidFill>
                <a:latin typeface="Trebuchet MS" panose="020B0603020202020204" pitchFamily="34" charset="0"/>
              </a:rPr>
              <a:t>Дотримання встановленого графіку проведення будівельних робіт, організація безпечного руху для місцевих мешканців, у </a:t>
            </a:r>
            <a:r>
              <a:rPr lang="uk-UA" sz="950" dirty="0" err="1">
                <a:solidFill>
                  <a:srgbClr val="236292"/>
                </a:solidFill>
                <a:latin typeface="Trebuchet MS" panose="020B0603020202020204" pitchFamily="34" charset="0"/>
              </a:rPr>
              <a:t>т.ч</a:t>
            </a:r>
            <a:r>
              <a:rPr lang="uk-UA" sz="950" dirty="0">
                <a:solidFill>
                  <a:srgbClr val="236292"/>
                </a:solidFill>
                <a:latin typeface="Trebuchet MS" panose="020B0603020202020204" pitchFamily="34" charset="0"/>
              </a:rPr>
              <a:t>. шляхом встановлення дорожніх знаків, попереджувальних знаків, бар'єрів і об'їздів, влаштуванням необхідного огородження та перехідних містків, відповідного освітлення в нічну пору доби для того, щоб об'єкт було чітко видно, а громадськість була попереджена про всі потенційні небезпеки, заздалегідь попереджати місцевих мешканців та інших зацікавлених сторін про виникнення додаткових незручностей з вказанням чіткого часу на їх усунення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950" i="0" u="none" strike="noStrike" kern="1200" dirty="0">
                <a:solidFill>
                  <a:srgbClr val="236292"/>
                </a:solidFill>
                <a:effectLst/>
                <a:latin typeface="Trebuchet MS" panose="020B0603020202020204" pitchFamily="34" charset="0"/>
              </a:rPr>
              <a:t>Ус</a:t>
            </a:r>
            <a:r>
              <a:rPr lang="uk-UA" sz="950" dirty="0">
                <a:solidFill>
                  <a:srgbClr val="236292"/>
                </a:solidFill>
                <a:latin typeface="Trebuchet MS" panose="020B0603020202020204" pitchFamily="34" charset="0"/>
              </a:rPr>
              <a:t>і будівельні роботи проводитимуться тільки в межах будівельного майданчика, б</a:t>
            </a:r>
            <a:r>
              <a:rPr lang="uk-UA" sz="950" i="0" u="none" strike="noStrike" kern="1200" dirty="0">
                <a:solidFill>
                  <a:srgbClr val="236292"/>
                </a:solidFill>
                <a:effectLst/>
                <a:latin typeface="Trebuchet MS" panose="020B0603020202020204" pitchFamily="34" charset="0"/>
              </a:rPr>
              <a:t>удівельний об’єкт буде </a:t>
            </a:r>
            <a:r>
              <a:rPr lang="uk-UA" sz="950" i="0" u="none" strike="noStrike" kern="1200" dirty="0" err="1">
                <a:solidFill>
                  <a:srgbClr val="236292"/>
                </a:solidFill>
                <a:effectLst/>
                <a:latin typeface="Trebuchet MS" panose="020B0603020202020204" pitchFamily="34" charset="0"/>
              </a:rPr>
              <a:t>огороджено</a:t>
            </a:r>
            <a:r>
              <a:rPr lang="uk-UA" sz="950" i="0" u="none" strike="noStrike" kern="1200" dirty="0">
                <a:solidFill>
                  <a:srgbClr val="236292"/>
                </a:solidFill>
                <a:effectLst/>
                <a:latin typeface="Trebuchet MS" panose="020B0603020202020204" pitchFamily="34" charset="0"/>
              </a:rPr>
              <a:t>, персонал суворо дотримуватиметьс</a:t>
            </a:r>
            <a:r>
              <a:rPr lang="uk-UA" sz="950" dirty="0">
                <a:solidFill>
                  <a:srgbClr val="236292"/>
                </a:solidFill>
                <a:latin typeface="Trebuchet MS" panose="020B0603020202020204" pitchFamily="34" charset="0"/>
              </a:rPr>
              <a:t>я правил безпеки,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950" dirty="0">
                <a:solidFill>
                  <a:srgbClr val="236292"/>
                </a:solidFill>
                <a:latin typeface="Trebuchet MS" panose="020B0603020202020204" pitchFamily="34" charset="0"/>
              </a:rPr>
              <a:t>Здійснення періодичного контролю термінів будівництва та якості та відповідності будівельних робіт ПКД, Підготовка усіх необхідних документів до відповідних органів та отримання документу, що підтверджує готовність об’єкта до експлуатації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950" dirty="0">
              <a:solidFill>
                <a:srgbClr val="236292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17243C-F41A-4D76-845A-BE8B56FE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50" y="6041363"/>
            <a:ext cx="962032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uk-UA" dirty="0"/>
              <a:t>Потенційний позитивний вплив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662513-6F6F-4277-B482-90CA510D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504648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Забезпечення більш безпечних умов праці викладацького персоналу та навчання здобувачів освіти, відвідувачів навчального закладу;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Підвищення рівня якості та привабливості професійної (професійно-технічної) освіти; отримання знань для можливої самозайнятості та ведення підприємницької діяльності;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Скорочення рівня безробіття;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Підвищення конкурентоздатності та привабливості випускників системи професійно-технічної освіти на українському ринку праці;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Покращення сприйняття системи професійної (професійно-технічної) освіти серед потенційних споживачів освітніх послуг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1BD3D-F19F-462A-8E52-80FA2E46C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0" y="5862615"/>
            <a:ext cx="9224902" cy="7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37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8211</TotalTime>
  <Words>1548</Words>
  <Application>Microsoft Office PowerPoint</Application>
  <PresentationFormat>Широкий екран</PresentationFormat>
  <Paragraphs>121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Грань</vt:lpstr>
      <vt:lpstr>Проєкт: Модернізація інфраструктури системи професійно-технічної освіти  в Україні </vt:lpstr>
      <vt:lpstr>Загальна інформація про Проєкт</vt:lpstr>
      <vt:lpstr>Субпроєкт з модернізації інфраструктури ДНЗ «Вище професійне училище № 34 м. Стрий»</vt:lpstr>
      <vt:lpstr>ДНЗ «Вище професійне училище № 34 м. Стрий»</vt:lpstr>
      <vt:lpstr>Правове та нормативне регулювання Проєкту</vt:lpstr>
      <vt:lpstr>Скринінг потенційних негативних соціальних та екологічних впливів</vt:lpstr>
      <vt:lpstr>Потенційний негативний соціальний та екологічний вплив</vt:lpstr>
      <vt:lpstr>Заходи з пом’якшення або усунення негативних впливів та ризиків</vt:lpstr>
      <vt:lpstr>Потенційний позитивний вплив</vt:lpstr>
      <vt:lpstr>Механізм розгляду скарг</vt:lpstr>
      <vt:lpstr>Механізм розгляду скарг</vt:lpstr>
      <vt:lpstr>План  взаємодії із зацікавленими сторонами</vt:lpstr>
      <vt:lpstr>Перелік основних зацікавлених сторін</vt:lpstr>
      <vt:lpstr>Корисні посилання</vt:lpstr>
      <vt:lpstr>Презентація PowerPoint</vt:lpstr>
      <vt:lpstr>Дякуємо за увагу!</vt:lpstr>
    </vt:vector>
  </TitlesOfParts>
  <Company>Naftogaz of Ukraine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выплаты средств по Грантам в Украине</dc:title>
  <dc:creator>Щербиніна Тетяна Юріївна</dc:creator>
  <cp:lastModifiedBy>Щербиніна Тетяна Юріївна</cp:lastModifiedBy>
  <cp:revision>62</cp:revision>
  <cp:lastPrinted>2021-03-02T09:50:00Z</cp:lastPrinted>
  <dcterms:created xsi:type="dcterms:W3CDTF">2019-03-26T12:47:47Z</dcterms:created>
  <dcterms:modified xsi:type="dcterms:W3CDTF">2022-02-08T19:09:22Z</dcterms:modified>
</cp:coreProperties>
</file>